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9" r:id="rId12"/>
    <p:sldId id="268" r:id="rId13"/>
    <p:sldId id="270" r:id="rId14"/>
    <p:sldId id="263" r:id="rId1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3C29"/>
    <a:srgbClr val="7A4036"/>
    <a:srgbClr val="2F55A1"/>
    <a:srgbClr val="2EA834"/>
    <a:srgbClr val="0A43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49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4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7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29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7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1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0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9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238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6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99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A0CFD-C51D-4798-BF58-94B5198E70A0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1A46E-B5D8-4494-8FB9-8284196E4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imgres?imgurl=http://clipartandscrap.com/wp-content/uploads/2017/06/Fourth-of-july-free-4th-of-july-clip-art-independence-day-animated-s-2.gif&amp;imgrefurl=http://clipartandscrap.com/fourth-of-july-clipart_11389/&amp;docid=pfanqzyie09EsM&amp;tbnid=Ug6TnZ5L-RinwM:&amp;vet=10ahUKEwi6k_2Zo4zjAhVwkeAKHbKAAdAQMwhpKAswCw..i&amp;w=300&amp;h=291&amp;bih=967&amp;biw=1920&amp;q=free%20independence%20day%20clip%20art&amp;ved=0ahUKEwi6k_2Zo4zjAhVwkeAKHbKAAdAQMwhpKAswCw&amp;iact=mrc&amp;uact=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s%3A%2F%2Fhappyveteransdayimages.org%2Fwp-content%2Fuploads%2F2018%2F08%2FVeterans-Day-Clipart-Images.png&amp;imgrefurl=https%3A%2F%2Fhappyveteransdayimages.org%2Fveterans-day-clipart-gif%2Fveterans-day-clipart-images%2F&amp;docid=VhzCuvHdQeolkM&amp;tbnid=u-WAx8v4Cjb77M%3A&amp;vet=10ahUKEwi9uqTy2O7jAhUElKwKHa9DA8gQMwiKASgSMBI..i&amp;w=1455&amp;h=1057&amp;bih=967&amp;biw=1920&amp;q=veterans%20day%20clipart&amp;ved=0ahUKEwi9uqTy2O7jAhUElKwKHa9DA8gQMwiKASgSMBI&amp;iact=mrc&amp;uact=8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%3A%2F%2Fclipartmag.com%2Fimages%2Fhappy-new-years-clipart-free-14.jpg&amp;imgrefurl=http%3A%2F%2Fclipartmag.com%2Fhappy-new-years-clipart-free&amp;docid=wsW41uaz_Eth6M&amp;tbnid=F3gE1bOhmI05gM%3A&amp;vet=10ahUKEwj-iLHtlJLkAhWOl-AKHRd4A08QMwiGASgPMA8..i&amp;w=1024&amp;h=908&amp;bih=967&amp;biw=1920&amp;q=new%20years%20clipart&amp;ved=0ahUKEwj-iLHtlJLkAhWOl-AKHRd4A08QMwiGASgPMA8&amp;iact=mrc&amp;uact=8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%3A%2F%2Fclipartmag.com%2Fimages%2Fhappy-new-years-clipart-free-14.jpg&amp;imgrefurl=http%3A%2F%2Fclipartmag.com%2Fhappy-new-years-clipart-free&amp;docid=wsW41uaz_Eth6M&amp;tbnid=F3gE1bOhmI05gM%3A&amp;vet=10ahUKEwj-iLHtlJLkAhWOl-AKHRd4A08QMwiGASgPMA8..i&amp;w=1024&amp;h=908&amp;bih=967&amp;biw=1920&amp;q=new%20years%20clipart&amp;ved=0ahUKEwj-iLHtlJLkAhWOl-AKHRd4A08QMwiGASgPMA8&amp;iact=mrc&amp;uact=8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BBFC35-2310-4562-B57E-AFE148CD6447}"/>
              </a:ext>
            </a:extLst>
          </p:cNvPr>
          <p:cNvSpPr/>
          <p:nvPr/>
        </p:nvSpPr>
        <p:spPr>
          <a:xfrm>
            <a:off x="159391" y="142614"/>
            <a:ext cx="8841996" cy="651824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42EEC8F-40F7-4E7A-AFA0-E373F5C73BED}"/>
              </a:ext>
            </a:extLst>
          </p:cNvPr>
          <p:cNvSpPr/>
          <p:nvPr/>
        </p:nvSpPr>
        <p:spPr>
          <a:xfrm>
            <a:off x="264254" y="285227"/>
            <a:ext cx="8615492" cy="6233020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 descr="Image result for free independence day clip art">
            <a:hlinkClick r:id="rId2"/>
            <a:extLst>
              <a:ext uri="{FF2B5EF4-FFF2-40B4-BE49-F238E27FC236}">
                <a16:creationId xmlns:a16="http://schemas.microsoft.com/office/drawing/2014/main" id="{28A1ACE3-941A-453E-8F4F-9CCACDBB9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248" y="2228910"/>
            <a:ext cx="2846052" cy="275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DFA5137-3BA3-4A00-9C9A-DB7753CB12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63" y="2591848"/>
            <a:ext cx="2431434" cy="243143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DCA55EF-4814-4D9C-8EFA-48215A7034FF}"/>
              </a:ext>
            </a:extLst>
          </p:cNvPr>
          <p:cNvSpPr/>
          <p:nvPr/>
        </p:nvSpPr>
        <p:spPr>
          <a:xfrm>
            <a:off x="1189599" y="5102135"/>
            <a:ext cx="71833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latin typeface="Castellar" panose="020A0402060406010301" pitchFamily="18" charset="0"/>
              </a:rPr>
              <a:t>INDEPENDENCE DAY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DA2651-EE54-4F0A-B945-7CFF45DD02D9}"/>
              </a:ext>
            </a:extLst>
          </p:cNvPr>
          <p:cNvSpPr txBox="1"/>
          <p:nvPr/>
        </p:nvSpPr>
        <p:spPr>
          <a:xfrm>
            <a:off x="1189599" y="1045824"/>
            <a:ext cx="686219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3200" b="1"/>
              <a:t>Thursday, </a:t>
            </a:r>
            <a:r>
              <a:rPr lang="en-US" sz="3200" b="1" dirty="0"/>
              <a:t>July 4</a:t>
            </a:r>
            <a:r>
              <a:rPr lang="en-US" sz="3200" b="1"/>
              <a:t>, 2024</a:t>
            </a:r>
            <a:endParaRPr lang="en-US" sz="3200" b="1" dirty="0"/>
          </a:p>
          <a:p>
            <a:pPr algn="ctr"/>
            <a:r>
              <a:rPr lang="en-US" sz="2800" dirty="0"/>
              <a:t>In Observance of</a:t>
            </a:r>
          </a:p>
        </p:txBody>
      </p:sp>
    </p:spTree>
    <p:extLst>
      <p:ext uri="{BB962C8B-B14F-4D97-AF65-F5344CB8AC3E}">
        <p14:creationId xmlns:p14="http://schemas.microsoft.com/office/powerpoint/2010/main" val="3572299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08FAE93-7B91-42D2-9896-FE4B4138751A}"/>
              </a:ext>
            </a:extLst>
          </p:cNvPr>
          <p:cNvSpPr/>
          <p:nvPr/>
        </p:nvSpPr>
        <p:spPr>
          <a:xfrm>
            <a:off x="551570" y="344751"/>
            <a:ext cx="8040860" cy="6280987"/>
          </a:xfrm>
          <a:prstGeom prst="rect">
            <a:avLst/>
          </a:prstGeom>
          <a:solidFill>
            <a:srgbClr val="AD3C29"/>
          </a:solidFill>
          <a:ln>
            <a:solidFill>
              <a:srgbClr val="7A40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BD9B93C-2CF9-4F9F-97A1-44BE401E3A88}"/>
              </a:ext>
            </a:extLst>
          </p:cNvPr>
          <p:cNvSpPr/>
          <p:nvPr/>
        </p:nvSpPr>
        <p:spPr>
          <a:xfrm>
            <a:off x="658535" y="446641"/>
            <a:ext cx="7826930" cy="6077206"/>
          </a:xfrm>
          <a:prstGeom prst="roundRect">
            <a:avLst/>
          </a:prstGeom>
          <a:solidFill>
            <a:schemeClr val="bg1"/>
          </a:solidFill>
          <a:ln>
            <a:solidFill>
              <a:srgbClr val="7A40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0C387B-1158-4FF0-AED6-B1424ABFFB4A}"/>
              </a:ext>
            </a:extLst>
          </p:cNvPr>
          <p:cNvSpPr/>
          <p:nvPr/>
        </p:nvSpPr>
        <p:spPr>
          <a:xfrm>
            <a:off x="1778466" y="703047"/>
            <a:ext cx="584712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3200" b="1" dirty="0"/>
              <a:t>March 29, 2024 @ noon</a:t>
            </a:r>
          </a:p>
          <a:p>
            <a:pPr algn="ctr"/>
            <a:r>
              <a:rPr lang="en-US" sz="2800" dirty="0"/>
              <a:t>In Observance of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68B23-E2F4-4FBE-843D-F148377D0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917" y="4148641"/>
            <a:ext cx="2202250" cy="22022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7CDFE65-3833-4CC0-BAF4-3CD67531A264}"/>
              </a:ext>
            </a:extLst>
          </p:cNvPr>
          <p:cNvSpPr/>
          <p:nvPr/>
        </p:nvSpPr>
        <p:spPr>
          <a:xfrm>
            <a:off x="2583774" y="3073533"/>
            <a:ext cx="340189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chemeClr val="accent6">
                    <a:lumMod val="75000"/>
                  </a:schemeClr>
                </a:solidFill>
                <a:latin typeface="Bernard MT Condensed" panose="02050806060905020404" pitchFamily="18" charset="0"/>
              </a:rPr>
              <a:t>Good Friday</a:t>
            </a:r>
            <a:endParaRPr lang="en-US" sz="6600" b="1" dirty="0">
              <a:solidFill>
                <a:schemeClr val="accent6">
                  <a:lumMod val="75000"/>
                </a:schemeClr>
              </a:solidFill>
              <a:latin typeface="Bernard MT Condensed" panose="020508060609050204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636F91-B93A-443A-9AF8-9437F1986E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874" y="4086565"/>
            <a:ext cx="2264326" cy="226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563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08FAE93-7B91-42D2-9896-FE4B4138751A}"/>
              </a:ext>
            </a:extLst>
          </p:cNvPr>
          <p:cNvSpPr/>
          <p:nvPr/>
        </p:nvSpPr>
        <p:spPr>
          <a:xfrm>
            <a:off x="551570" y="334153"/>
            <a:ext cx="8040860" cy="6280987"/>
          </a:xfrm>
          <a:prstGeom prst="rect">
            <a:avLst/>
          </a:prstGeom>
          <a:solidFill>
            <a:srgbClr val="2F55A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BD9B93C-2CF9-4F9F-97A1-44BE401E3A88}"/>
              </a:ext>
            </a:extLst>
          </p:cNvPr>
          <p:cNvSpPr/>
          <p:nvPr/>
        </p:nvSpPr>
        <p:spPr>
          <a:xfrm>
            <a:off x="658535" y="436043"/>
            <a:ext cx="7826930" cy="6077206"/>
          </a:xfrm>
          <a:prstGeom prst="roundRect">
            <a:avLst/>
          </a:prstGeom>
          <a:solidFill>
            <a:schemeClr val="bg1"/>
          </a:solidFill>
          <a:ln>
            <a:solidFill>
              <a:srgbClr val="2EA8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0C387B-1158-4FF0-AED6-B1424ABFFB4A}"/>
              </a:ext>
            </a:extLst>
          </p:cNvPr>
          <p:cNvSpPr/>
          <p:nvPr/>
        </p:nvSpPr>
        <p:spPr>
          <a:xfrm>
            <a:off x="1778466" y="703047"/>
            <a:ext cx="584712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3200" b="1" dirty="0"/>
              <a:t>Monday, May 27, 2024</a:t>
            </a:r>
          </a:p>
          <a:p>
            <a:pPr algn="ctr"/>
            <a:r>
              <a:rPr lang="en-US" sz="2800" dirty="0"/>
              <a:t>In Observance of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68B23-E2F4-4FBE-843D-F148377D0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917" y="4148641"/>
            <a:ext cx="2202250" cy="22022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7CDFE65-3833-4CC0-BAF4-3CD67531A264}"/>
              </a:ext>
            </a:extLst>
          </p:cNvPr>
          <p:cNvSpPr/>
          <p:nvPr/>
        </p:nvSpPr>
        <p:spPr>
          <a:xfrm>
            <a:off x="2583774" y="3073533"/>
            <a:ext cx="384111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C00000"/>
                </a:solidFill>
                <a:latin typeface="Bernard MT Condensed" panose="02050806060905020404" pitchFamily="18" charset="0"/>
              </a:rPr>
              <a:t>Memorial Day</a:t>
            </a:r>
            <a:endParaRPr lang="en-US" sz="6600" b="1" dirty="0">
              <a:solidFill>
                <a:srgbClr val="C00000"/>
              </a:solidFill>
              <a:latin typeface="Bernard MT Condensed" panose="02050806060905020404" pitchFamily="18" charset="0"/>
            </a:endParaRPr>
          </a:p>
        </p:txBody>
      </p:sp>
      <p:pic>
        <p:nvPicPr>
          <p:cNvPr id="3" name="Picture 2" descr="A picture containing room&#10;&#10;Description automatically generated">
            <a:extLst>
              <a:ext uri="{FF2B5EF4-FFF2-40B4-BE49-F238E27FC236}">
                <a16:creationId xmlns:a16="http://schemas.microsoft.com/office/drawing/2014/main" id="{30D660D4-9D99-41CA-9246-9290DF5B55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847" y="3846081"/>
            <a:ext cx="2932575" cy="219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427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08FAE93-7B91-42D2-9896-FE4B4138751A}"/>
              </a:ext>
            </a:extLst>
          </p:cNvPr>
          <p:cNvSpPr/>
          <p:nvPr/>
        </p:nvSpPr>
        <p:spPr>
          <a:xfrm>
            <a:off x="551570" y="344751"/>
            <a:ext cx="8040860" cy="62809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7A40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BD9B93C-2CF9-4F9F-97A1-44BE401E3A88}"/>
              </a:ext>
            </a:extLst>
          </p:cNvPr>
          <p:cNvSpPr/>
          <p:nvPr/>
        </p:nvSpPr>
        <p:spPr>
          <a:xfrm>
            <a:off x="658535" y="446641"/>
            <a:ext cx="7826930" cy="6077206"/>
          </a:xfrm>
          <a:prstGeom prst="roundRect">
            <a:avLst/>
          </a:prstGeom>
          <a:solidFill>
            <a:schemeClr val="bg1"/>
          </a:solidFill>
          <a:ln>
            <a:solidFill>
              <a:srgbClr val="7A40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0C387B-1158-4FF0-AED6-B1424ABFFB4A}"/>
              </a:ext>
            </a:extLst>
          </p:cNvPr>
          <p:cNvSpPr/>
          <p:nvPr/>
        </p:nvSpPr>
        <p:spPr>
          <a:xfrm>
            <a:off x="1648436" y="1046996"/>
            <a:ext cx="584712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Adams County Employees</a:t>
            </a:r>
          </a:p>
          <a:p>
            <a:pPr algn="ctr"/>
            <a:r>
              <a:rPr lang="en-US" sz="6600" b="1" dirty="0">
                <a:solidFill>
                  <a:srgbClr val="FF0000"/>
                </a:solidFill>
                <a:latin typeface="Algerian" panose="04020705040A02060702" pitchFamily="82" charset="0"/>
              </a:rPr>
              <a:t>HEALTH FAIR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68B23-E2F4-4FBE-843D-F148377D0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157" y="3996863"/>
            <a:ext cx="2202250" cy="22022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D6DE13-02FA-48A6-81C2-37CBD2D369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029" y="3902586"/>
            <a:ext cx="2940117" cy="22022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F16930-81B1-40D3-95BF-D788E1E4FD57}"/>
              </a:ext>
            </a:extLst>
          </p:cNvPr>
          <p:cNvSpPr txBox="1"/>
          <p:nvPr/>
        </p:nvSpPr>
        <p:spPr>
          <a:xfrm>
            <a:off x="1839808" y="2653558"/>
            <a:ext cx="54643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is located at </a:t>
            </a:r>
          </a:p>
          <a:p>
            <a:pPr algn="ctr"/>
            <a:r>
              <a:rPr lang="en-US" sz="3200" dirty="0">
                <a:latin typeface="Arial Black" panose="020B0A04020102020204" pitchFamily="34" charset="0"/>
              </a:rPr>
              <a:t>The Health Department</a:t>
            </a:r>
          </a:p>
        </p:txBody>
      </p:sp>
    </p:spTree>
    <p:extLst>
      <p:ext uri="{BB962C8B-B14F-4D97-AF65-F5344CB8AC3E}">
        <p14:creationId xmlns:p14="http://schemas.microsoft.com/office/powerpoint/2010/main" val="2371281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BBFC35-2310-4562-B57E-AFE148CD6447}"/>
              </a:ext>
            </a:extLst>
          </p:cNvPr>
          <p:cNvSpPr/>
          <p:nvPr/>
        </p:nvSpPr>
        <p:spPr>
          <a:xfrm>
            <a:off x="159391" y="142614"/>
            <a:ext cx="8841996" cy="651824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42EEC8F-40F7-4E7A-AFA0-E373F5C73BED}"/>
              </a:ext>
            </a:extLst>
          </p:cNvPr>
          <p:cNvSpPr/>
          <p:nvPr/>
        </p:nvSpPr>
        <p:spPr>
          <a:xfrm>
            <a:off x="264254" y="285227"/>
            <a:ext cx="8615492" cy="6233020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FA5137-3BA3-4A00-9C9A-DB7753CB12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63" y="2591848"/>
            <a:ext cx="2431434" cy="243143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DCA55EF-4814-4D9C-8EFA-48215A7034FF}"/>
              </a:ext>
            </a:extLst>
          </p:cNvPr>
          <p:cNvSpPr/>
          <p:nvPr/>
        </p:nvSpPr>
        <p:spPr>
          <a:xfrm>
            <a:off x="2071833" y="5023282"/>
            <a:ext cx="466025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latin typeface="Castellar" panose="020A0402060406010301" pitchFamily="18" charset="0"/>
              </a:rPr>
              <a:t>JUNETEENTH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DA2651-EE54-4F0A-B945-7CFF45DD02D9}"/>
              </a:ext>
            </a:extLst>
          </p:cNvPr>
          <p:cNvSpPr txBox="1"/>
          <p:nvPr/>
        </p:nvSpPr>
        <p:spPr>
          <a:xfrm>
            <a:off x="1216232" y="815005"/>
            <a:ext cx="686219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3200" b="1" dirty="0"/>
              <a:t>Wednesday, June 19, 2024</a:t>
            </a:r>
          </a:p>
          <a:p>
            <a:pPr algn="ctr"/>
            <a:r>
              <a:rPr lang="en-US" sz="2800" dirty="0"/>
              <a:t>In Observance of</a:t>
            </a:r>
          </a:p>
        </p:txBody>
      </p:sp>
      <p:pic>
        <p:nvPicPr>
          <p:cNvPr id="1026" name="Picture 2" descr="Juneteenth 2024 ⋆ | Is Juneteenth a federal holiday in the US?">
            <a:extLst>
              <a:ext uri="{FF2B5EF4-FFF2-40B4-BE49-F238E27FC236}">
                <a16:creationId xmlns:a16="http://schemas.microsoft.com/office/drawing/2014/main" id="{5E87D2A2-8919-328B-78CF-3451A1CD8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905" y="3086655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7967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4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08FAE93-7B91-42D2-9896-FE4B4138751A}"/>
              </a:ext>
            </a:extLst>
          </p:cNvPr>
          <p:cNvSpPr/>
          <p:nvPr/>
        </p:nvSpPr>
        <p:spPr>
          <a:xfrm>
            <a:off x="551570" y="334153"/>
            <a:ext cx="8040860" cy="6280987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BD9B93C-2CF9-4F9F-97A1-44BE401E3A88}"/>
              </a:ext>
            </a:extLst>
          </p:cNvPr>
          <p:cNvSpPr/>
          <p:nvPr/>
        </p:nvSpPr>
        <p:spPr>
          <a:xfrm>
            <a:off x="658535" y="446641"/>
            <a:ext cx="7826930" cy="607720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52164F7-1D6D-4E6C-80BD-A6959D93C5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843" y="4313966"/>
            <a:ext cx="2728525" cy="193142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D0C387B-1158-4FF0-AED6-B1424ABFFB4A}"/>
              </a:ext>
            </a:extLst>
          </p:cNvPr>
          <p:cNvSpPr/>
          <p:nvPr/>
        </p:nvSpPr>
        <p:spPr>
          <a:xfrm>
            <a:off x="2033282" y="724614"/>
            <a:ext cx="507743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3200" b="1" dirty="0"/>
              <a:t>Monday, September 2, 2024</a:t>
            </a:r>
          </a:p>
          <a:p>
            <a:pPr algn="ctr"/>
            <a:r>
              <a:rPr lang="en-US" sz="2800" dirty="0"/>
              <a:t>In Observance of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CDFE65-3833-4CC0-BAF4-3CD67531A264}"/>
              </a:ext>
            </a:extLst>
          </p:cNvPr>
          <p:cNvSpPr/>
          <p:nvPr/>
        </p:nvSpPr>
        <p:spPr>
          <a:xfrm>
            <a:off x="2337595" y="3247342"/>
            <a:ext cx="452040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>
                <a:latin typeface="Colonna MT" panose="04020805060202030203" pitchFamily="82" charset="0"/>
              </a:rPr>
              <a:t>LABOR DAY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68B23-E2F4-4FBE-843D-F148377D0A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632" y="4157498"/>
            <a:ext cx="2202250" cy="220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418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08FAE93-7B91-42D2-9896-FE4B4138751A}"/>
              </a:ext>
            </a:extLst>
          </p:cNvPr>
          <p:cNvSpPr/>
          <p:nvPr/>
        </p:nvSpPr>
        <p:spPr>
          <a:xfrm>
            <a:off x="551570" y="334153"/>
            <a:ext cx="8040860" cy="6280987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BD9B93C-2CF9-4F9F-97A1-44BE401E3A88}"/>
              </a:ext>
            </a:extLst>
          </p:cNvPr>
          <p:cNvSpPr/>
          <p:nvPr/>
        </p:nvSpPr>
        <p:spPr>
          <a:xfrm>
            <a:off x="679507" y="436043"/>
            <a:ext cx="7826930" cy="607720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0C387B-1158-4FF0-AED6-B1424ABFFB4A}"/>
              </a:ext>
            </a:extLst>
          </p:cNvPr>
          <p:cNvSpPr/>
          <p:nvPr/>
        </p:nvSpPr>
        <p:spPr>
          <a:xfrm>
            <a:off x="2174845" y="700838"/>
            <a:ext cx="4836253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3200" b="1" dirty="0"/>
              <a:t>Monday, October 10, 2022</a:t>
            </a:r>
          </a:p>
          <a:p>
            <a:pPr algn="ctr"/>
            <a:r>
              <a:rPr lang="en-US" sz="2800" dirty="0"/>
              <a:t>In Observance of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CDFE65-3833-4CC0-BAF4-3CD67531A264}"/>
              </a:ext>
            </a:extLst>
          </p:cNvPr>
          <p:cNvSpPr/>
          <p:nvPr/>
        </p:nvSpPr>
        <p:spPr>
          <a:xfrm>
            <a:off x="1960644" y="3239251"/>
            <a:ext cx="522271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>
                <a:solidFill>
                  <a:srgbClr val="C00000"/>
                </a:solidFill>
                <a:latin typeface="Colonna MT" panose="04020805060202030203" pitchFamily="82" charset="0"/>
              </a:rPr>
              <a:t>Columbus Day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68B23-E2F4-4FBE-843D-F148377D0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632" y="4157498"/>
            <a:ext cx="2202250" cy="22022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83DDC3-40EE-4251-B5EC-9F3FBF35B7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972" y="4239423"/>
            <a:ext cx="2946494" cy="198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145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08FAE93-7B91-42D2-9896-FE4B4138751A}"/>
              </a:ext>
            </a:extLst>
          </p:cNvPr>
          <p:cNvSpPr/>
          <p:nvPr/>
        </p:nvSpPr>
        <p:spPr>
          <a:xfrm>
            <a:off x="551570" y="334153"/>
            <a:ext cx="8040860" cy="6280987"/>
          </a:xfrm>
          <a:prstGeom prst="rect">
            <a:avLst/>
          </a:prstGeom>
          <a:solidFill>
            <a:srgbClr val="FF0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BD9B93C-2CF9-4F9F-97A1-44BE401E3A88}"/>
              </a:ext>
            </a:extLst>
          </p:cNvPr>
          <p:cNvSpPr/>
          <p:nvPr/>
        </p:nvSpPr>
        <p:spPr>
          <a:xfrm>
            <a:off x="679507" y="446641"/>
            <a:ext cx="7826930" cy="607720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0C387B-1158-4FF0-AED6-B1424ABFFB4A}"/>
              </a:ext>
            </a:extLst>
          </p:cNvPr>
          <p:cNvSpPr/>
          <p:nvPr/>
        </p:nvSpPr>
        <p:spPr>
          <a:xfrm>
            <a:off x="2216790" y="694658"/>
            <a:ext cx="4752363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3200" b="1" dirty="0"/>
              <a:t>NOVEMBER 11, 2024</a:t>
            </a:r>
          </a:p>
          <a:p>
            <a:pPr algn="ctr"/>
            <a:r>
              <a:rPr lang="en-US" sz="2800" dirty="0"/>
              <a:t>In Observance of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CDFE65-3833-4CC0-BAF4-3CD67531A264}"/>
              </a:ext>
            </a:extLst>
          </p:cNvPr>
          <p:cNvSpPr/>
          <p:nvPr/>
        </p:nvSpPr>
        <p:spPr>
          <a:xfrm>
            <a:off x="1960644" y="3239251"/>
            <a:ext cx="495353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>
                <a:solidFill>
                  <a:srgbClr val="0A43B6"/>
                </a:solidFill>
                <a:latin typeface="Colonna MT" panose="04020805060202030203" pitchFamily="82" charset="0"/>
              </a:rPr>
              <a:t>Veteran’s Day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68B23-E2F4-4FBE-843D-F148377D0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632" y="4157498"/>
            <a:ext cx="2202250" cy="2202250"/>
          </a:xfrm>
          <a:prstGeom prst="rect">
            <a:avLst/>
          </a:prstGeom>
        </p:spPr>
      </p:pic>
      <p:pic>
        <p:nvPicPr>
          <p:cNvPr id="3075" name="Picture 3" descr="Image result for veterans day clipart">
            <a:hlinkClick r:id="rId3"/>
            <a:extLst>
              <a:ext uri="{FF2B5EF4-FFF2-40B4-BE49-F238E27FC236}">
                <a16:creationId xmlns:a16="http://schemas.microsoft.com/office/drawing/2014/main" id="{BC769C5D-7B72-4402-A6AB-1769D086B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654" y="4262680"/>
            <a:ext cx="2761679" cy="2005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532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08FAE93-7B91-42D2-9896-FE4B4138751A}"/>
              </a:ext>
            </a:extLst>
          </p:cNvPr>
          <p:cNvSpPr/>
          <p:nvPr/>
        </p:nvSpPr>
        <p:spPr>
          <a:xfrm>
            <a:off x="551570" y="334153"/>
            <a:ext cx="8040860" cy="6280987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BD9B93C-2CF9-4F9F-97A1-44BE401E3A88}"/>
              </a:ext>
            </a:extLst>
          </p:cNvPr>
          <p:cNvSpPr/>
          <p:nvPr/>
        </p:nvSpPr>
        <p:spPr>
          <a:xfrm>
            <a:off x="679507" y="446641"/>
            <a:ext cx="7826930" cy="607720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0C387B-1158-4FF0-AED6-B1424ABFFB4A}"/>
              </a:ext>
            </a:extLst>
          </p:cNvPr>
          <p:cNvSpPr/>
          <p:nvPr/>
        </p:nvSpPr>
        <p:spPr>
          <a:xfrm>
            <a:off x="2136140" y="703047"/>
            <a:ext cx="5047215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2800" b="1" dirty="0"/>
              <a:t>NOVEMBER 23rd &amp; 24th, 2023</a:t>
            </a:r>
          </a:p>
          <a:p>
            <a:pPr algn="ctr"/>
            <a:r>
              <a:rPr lang="en-US" sz="2800" dirty="0"/>
              <a:t>In Observance of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68B23-E2F4-4FBE-843D-F148377D0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691" y="4092794"/>
            <a:ext cx="2202250" cy="22022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C9D2933-6375-4737-9ABA-CB54A85B02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638" y="4160457"/>
            <a:ext cx="3203734" cy="20669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7CDFE65-3833-4CC0-BAF4-3CD67531A264}"/>
              </a:ext>
            </a:extLst>
          </p:cNvPr>
          <p:cNvSpPr/>
          <p:nvPr/>
        </p:nvSpPr>
        <p:spPr>
          <a:xfrm>
            <a:off x="1960644" y="3239251"/>
            <a:ext cx="504721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>
                <a:solidFill>
                  <a:schemeClr val="accent2">
                    <a:lumMod val="75000"/>
                  </a:schemeClr>
                </a:solidFill>
                <a:latin typeface="Colonna MT" panose="04020805060202030203" pitchFamily="82" charset="0"/>
              </a:rPr>
              <a:t>Thanksgiving</a:t>
            </a:r>
          </a:p>
        </p:txBody>
      </p:sp>
    </p:spTree>
    <p:extLst>
      <p:ext uri="{BB962C8B-B14F-4D97-AF65-F5344CB8AC3E}">
        <p14:creationId xmlns:p14="http://schemas.microsoft.com/office/powerpoint/2010/main" val="4142503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08FAE93-7B91-42D2-9896-FE4B4138751A}"/>
              </a:ext>
            </a:extLst>
          </p:cNvPr>
          <p:cNvSpPr/>
          <p:nvPr/>
        </p:nvSpPr>
        <p:spPr>
          <a:xfrm>
            <a:off x="551570" y="334153"/>
            <a:ext cx="8040860" cy="6280987"/>
          </a:xfrm>
          <a:prstGeom prst="rec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BD9B93C-2CF9-4F9F-97A1-44BE401E3A88}"/>
              </a:ext>
            </a:extLst>
          </p:cNvPr>
          <p:cNvSpPr/>
          <p:nvPr/>
        </p:nvSpPr>
        <p:spPr>
          <a:xfrm>
            <a:off x="658535" y="446641"/>
            <a:ext cx="7826930" cy="6077206"/>
          </a:xfrm>
          <a:prstGeom prst="roundRect">
            <a:avLst/>
          </a:prstGeom>
          <a:solidFill>
            <a:schemeClr val="bg1"/>
          </a:solidFill>
          <a:ln>
            <a:solidFill>
              <a:srgbClr val="2EA8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0C387B-1158-4FF0-AED6-B1424ABFFB4A}"/>
              </a:ext>
            </a:extLst>
          </p:cNvPr>
          <p:cNvSpPr/>
          <p:nvPr/>
        </p:nvSpPr>
        <p:spPr>
          <a:xfrm>
            <a:off x="2136140" y="703047"/>
            <a:ext cx="5197231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3200" b="1" dirty="0"/>
              <a:t>December 22, 2023</a:t>
            </a:r>
          </a:p>
          <a:p>
            <a:pPr algn="ctr"/>
            <a:r>
              <a:rPr lang="en-US" sz="3200" b="1" dirty="0"/>
              <a:t>December 25, 2023</a:t>
            </a:r>
          </a:p>
          <a:p>
            <a:pPr algn="ctr"/>
            <a:r>
              <a:rPr lang="en-US" sz="2800" dirty="0"/>
              <a:t>In Observance of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68B23-E2F4-4FBE-843D-F148377D0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691" y="4092794"/>
            <a:ext cx="2202250" cy="22022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7CDFE65-3833-4CC0-BAF4-3CD67531A264}"/>
              </a:ext>
            </a:extLst>
          </p:cNvPr>
          <p:cNvSpPr/>
          <p:nvPr/>
        </p:nvSpPr>
        <p:spPr>
          <a:xfrm>
            <a:off x="2898355" y="3249266"/>
            <a:ext cx="367280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>
                <a:solidFill>
                  <a:srgbClr val="2EA834"/>
                </a:solidFill>
                <a:latin typeface="Colonna MT" panose="04020805060202030203" pitchFamily="82" charset="0"/>
              </a:rPr>
              <a:t>Christmas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A2C530-0B97-45B0-9201-F402D906E3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774" y="4032497"/>
            <a:ext cx="2946536" cy="214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67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08FAE93-7B91-42D2-9896-FE4B4138751A}"/>
              </a:ext>
            </a:extLst>
          </p:cNvPr>
          <p:cNvSpPr/>
          <p:nvPr/>
        </p:nvSpPr>
        <p:spPr>
          <a:xfrm>
            <a:off x="551570" y="334153"/>
            <a:ext cx="8040860" cy="6280987"/>
          </a:xfrm>
          <a:prstGeom prst="rect">
            <a:avLst/>
          </a:prstGeom>
          <a:solidFill>
            <a:srgbClr val="7030A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BD9B93C-2CF9-4F9F-97A1-44BE401E3A88}"/>
              </a:ext>
            </a:extLst>
          </p:cNvPr>
          <p:cNvSpPr/>
          <p:nvPr/>
        </p:nvSpPr>
        <p:spPr>
          <a:xfrm>
            <a:off x="658535" y="446641"/>
            <a:ext cx="7826930" cy="6077206"/>
          </a:xfrm>
          <a:prstGeom prst="roundRect">
            <a:avLst/>
          </a:prstGeom>
          <a:solidFill>
            <a:schemeClr val="bg1"/>
          </a:solidFill>
          <a:ln>
            <a:solidFill>
              <a:srgbClr val="2EA8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0C387B-1158-4FF0-AED6-B1424ABFFB4A}"/>
              </a:ext>
            </a:extLst>
          </p:cNvPr>
          <p:cNvSpPr/>
          <p:nvPr/>
        </p:nvSpPr>
        <p:spPr>
          <a:xfrm>
            <a:off x="1778466" y="703047"/>
            <a:ext cx="584712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3200" b="1" dirty="0"/>
              <a:t>December 31, 2021</a:t>
            </a:r>
          </a:p>
          <a:p>
            <a:pPr algn="ctr"/>
            <a:r>
              <a:rPr lang="en-US" sz="2000" b="1" baseline="30000" dirty="0"/>
              <a:t> </a:t>
            </a:r>
            <a:r>
              <a:rPr lang="en-US" sz="2800" dirty="0"/>
              <a:t>In Observance of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68B23-E2F4-4FBE-843D-F148377D0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917" y="4148641"/>
            <a:ext cx="2202250" cy="22022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7CDFE65-3833-4CC0-BAF4-3CD67531A264}"/>
              </a:ext>
            </a:extLst>
          </p:cNvPr>
          <p:cNvSpPr/>
          <p:nvPr/>
        </p:nvSpPr>
        <p:spPr>
          <a:xfrm>
            <a:off x="2865629" y="3364563"/>
            <a:ext cx="467429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00B0F0"/>
                </a:solidFill>
                <a:latin typeface="Brush Script MT" panose="03060802040406070304" pitchFamily="66" charset="0"/>
              </a:rPr>
              <a:t>The</a:t>
            </a:r>
            <a:r>
              <a:rPr lang="en-US" sz="6600" b="1" dirty="0">
                <a:solidFill>
                  <a:srgbClr val="00B0F0"/>
                </a:solidFill>
                <a:latin typeface="Colonna MT" panose="04020805060202030203" pitchFamily="82" charset="0"/>
              </a:rPr>
              <a:t> New Year</a:t>
            </a:r>
          </a:p>
        </p:txBody>
      </p:sp>
      <p:pic>
        <p:nvPicPr>
          <p:cNvPr id="1027" name="Picture 3" descr="Image result for new years clipart">
            <a:hlinkClick r:id="rId3"/>
            <a:extLst>
              <a:ext uri="{FF2B5EF4-FFF2-40B4-BE49-F238E27FC236}">
                <a16:creationId xmlns:a16="http://schemas.microsoft.com/office/drawing/2014/main" id="{ED43BA2F-B9C2-4AC8-A255-6F378F0239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058" y="4451598"/>
            <a:ext cx="2012429" cy="178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66ED958-F26E-4FCD-A3DD-0D48111D41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48" y="2125403"/>
            <a:ext cx="1475098" cy="142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602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08FAE93-7B91-42D2-9896-FE4B4138751A}"/>
              </a:ext>
            </a:extLst>
          </p:cNvPr>
          <p:cNvSpPr/>
          <p:nvPr/>
        </p:nvSpPr>
        <p:spPr>
          <a:xfrm>
            <a:off x="551570" y="334153"/>
            <a:ext cx="8040860" cy="6280987"/>
          </a:xfrm>
          <a:prstGeom prst="rect">
            <a:avLst/>
          </a:prstGeom>
          <a:solidFill>
            <a:srgbClr val="2F55A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BD9B93C-2CF9-4F9F-97A1-44BE401E3A88}"/>
              </a:ext>
            </a:extLst>
          </p:cNvPr>
          <p:cNvSpPr/>
          <p:nvPr/>
        </p:nvSpPr>
        <p:spPr>
          <a:xfrm>
            <a:off x="658535" y="436043"/>
            <a:ext cx="7826930" cy="6077206"/>
          </a:xfrm>
          <a:prstGeom prst="roundRect">
            <a:avLst/>
          </a:prstGeom>
          <a:solidFill>
            <a:schemeClr val="bg1"/>
          </a:solidFill>
          <a:ln>
            <a:solidFill>
              <a:srgbClr val="2EA8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0C387B-1158-4FF0-AED6-B1424ABFFB4A}"/>
              </a:ext>
            </a:extLst>
          </p:cNvPr>
          <p:cNvSpPr/>
          <p:nvPr/>
        </p:nvSpPr>
        <p:spPr>
          <a:xfrm>
            <a:off x="1778466" y="703047"/>
            <a:ext cx="584712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3200" b="1" dirty="0"/>
              <a:t>January 16, 2023</a:t>
            </a:r>
          </a:p>
          <a:p>
            <a:pPr algn="ctr"/>
            <a:r>
              <a:rPr lang="en-US" sz="2800" dirty="0"/>
              <a:t>In Observance of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68B23-E2F4-4FBE-843D-F148377D0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917" y="4148641"/>
            <a:ext cx="2202250" cy="22022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7CDFE65-3833-4CC0-BAF4-3CD67531A264}"/>
              </a:ext>
            </a:extLst>
          </p:cNvPr>
          <p:cNvSpPr/>
          <p:nvPr/>
        </p:nvSpPr>
        <p:spPr>
          <a:xfrm>
            <a:off x="1627329" y="3085084"/>
            <a:ext cx="630653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C00000"/>
                </a:solidFill>
                <a:latin typeface="Bernard MT Condensed" panose="02050806060905020404" pitchFamily="18" charset="0"/>
              </a:rPr>
              <a:t>Martin Luther King Day</a:t>
            </a:r>
            <a:endParaRPr lang="en-US" sz="6600" b="1" dirty="0">
              <a:solidFill>
                <a:srgbClr val="C00000"/>
              </a:solidFill>
              <a:latin typeface="Bernard MT Condensed" panose="02050806060905020404" pitchFamily="18" charset="0"/>
            </a:endParaRPr>
          </a:p>
        </p:txBody>
      </p:sp>
      <p:pic>
        <p:nvPicPr>
          <p:cNvPr id="1027" name="Picture 3" descr="Image result for new years clipart">
            <a:hlinkClick r:id="rId3"/>
            <a:extLst>
              <a:ext uri="{FF2B5EF4-FFF2-40B4-BE49-F238E27FC236}">
                <a16:creationId xmlns:a16="http://schemas.microsoft.com/office/drawing/2014/main" id="{ED43BA2F-B9C2-4AC8-A255-6F378F0239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058" y="4451598"/>
            <a:ext cx="2012429" cy="178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5DB3F12-1D3C-4FA1-8654-3C42ECBF4F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8058" y="4361369"/>
            <a:ext cx="1816357" cy="1816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076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08FAE93-7B91-42D2-9896-FE4B4138751A}"/>
              </a:ext>
            </a:extLst>
          </p:cNvPr>
          <p:cNvSpPr/>
          <p:nvPr/>
        </p:nvSpPr>
        <p:spPr>
          <a:xfrm>
            <a:off x="551570" y="334153"/>
            <a:ext cx="8040860" cy="6280987"/>
          </a:xfrm>
          <a:prstGeom prst="rect">
            <a:avLst/>
          </a:prstGeom>
          <a:solidFill>
            <a:srgbClr val="2F55A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BD9B93C-2CF9-4F9F-97A1-44BE401E3A88}"/>
              </a:ext>
            </a:extLst>
          </p:cNvPr>
          <p:cNvSpPr/>
          <p:nvPr/>
        </p:nvSpPr>
        <p:spPr>
          <a:xfrm>
            <a:off x="658535" y="436043"/>
            <a:ext cx="7826930" cy="6077206"/>
          </a:xfrm>
          <a:prstGeom prst="roundRect">
            <a:avLst/>
          </a:prstGeom>
          <a:solidFill>
            <a:schemeClr val="bg1"/>
          </a:solidFill>
          <a:ln>
            <a:solidFill>
              <a:srgbClr val="2EA8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0C387B-1158-4FF0-AED6-B1424ABFFB4A}"/>
              </a:ext>
            </a:extLst>
          </p:cNvPr>
          <p:cNvSpPr/>
          <p:nvPr/>
        </p:nvSpPr>
        <p:spPr>
          <a:xfrm>
            <a:off x="1778466" y="703047"/>
            <a:ext cx="584712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Adams County Courthouse</a:t>
            </a:r>
          </a:p>
          <a:p>
            <a:pPr algn="ctr"/>
            <a:r>
              <a:rPr lang="en-US" sz="3200" b="1" dirty="0"/>
              <a:t>and Government Center</a:t>
            </a:r>
          </a:p>
          <a:p>
            <a:pPr algn="ctr"/>
            <a:r>
              <a:rPr lang="en-US" sz="2800" dirty="0"/>
              <a:t>will be closed</a:t>
            </a:r>
          </a:p>
          <a:p>
            <a:pPr algn="ctr"/>
            <a:r>
              <a:rPr lang="en-US" sz="3200" b="1" dirty="0"/>
              <a:t>February 19, 2024</a:t>
            </a:r>
          </a:p>
          <a:p>
            <a:pPr algn="ctr"/>
            <a:r>
              <a:rPr lang="en-US" sz="2800" dirty="0"/>
              <a:t>In Observance of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68B23-E2F4-4FBE-843D-F148377D0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917" y="4148641"/>
            <a:ext cx="2202250" cy="22022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7CDFE65-3833-4CC0-BAF4-3CD67531A264}"/>
              </a:ext>
            </a:extLst>
          </p:cNvPr>
          <p:cNvSpPr/>
          <p:nvPr/>
        </p:nvSpPr>
        <p:spPr>
          <a:xfrm>
            <a:off x="2583774" y="3073533"/>
            <a:ext cx="424904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C00000"/>
                </a:solidFill>
                <a:latin typeface="Bernard MT Condensed" panose="02050806060905020404" pitchFamily="18" charset="0"/>
              </a:rPr>
              <a:t>President’s Day</a:t>
            </a:r>
            <a:endParaRPr lang="en-US" sz="6600" b="1" dirty="0">
              <a:solidFill>
                <a:srgbClr val="C00000"/>
              </a:solidFill>
              <a:latin typeface="Bernard MT Condensed" panose="020508060609050204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80CE517-405B-4577-9B49-105F09AAE3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098753"/>
            <a:ext cx="2500784" cy="205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93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313</TotalTime>
  <Words>247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Algerian</vt:lpstr>
      <vt:lpstr>Arial</vt:lpstr>
      <vt:lpstr>Arial Black</vt:lpstr>
      <vt:lpstr>Bernard MT Condensed</vt:lpstr>
      <vt:lpstr>Brush Script MT</vt:lpstr>
      <vt:lpstr>Calibri</vt:lpstr>
      <vt:lpstr>Calibri Light</vt:lpstr>
      <vt:lpstr>Castellar</vt:lpstr>
      <vt:lpstr>Colonna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Mendenhall</dc:creator>
  <cp:lastModifiedBy>Marla May</cp:lastModifiedBy>
  <cp:revision>35</cp:revision>
  <cp:lastPrinted>2024-10-31T16:20:59Z</cp:lastPrinted>
  <dcterms:created xsi:type="dcterms:W3CDTF">2019-06-28T13:20:10Z</dcterms:created>
  <dcterms:modified xsi:type="dcterms:W3CDTF">2024-10-31T16:21:06Z</dcterms:modified>
</cp:coreProperties>
</file>